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1.xml" ContentType="application/xml"/>
  <Override PartName="/customXml/item2.xml" ContentType="application/xml"/>
  <Override PartName="/customXml/itemProps1.xml" ContentType="application/vnd.openxmlformats-officedocument.customXmlProperties+xml"/>
  <Override PartName="/customXml/item3.xml" ContentType="application/xml"/>
  <Override PartName="/customXml/itemProps2.xml" ContentType="application/vnd.openxmlformats-officedocument.customXmlProperties+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3.xml" ContentType="application/vnd.openxmlformats-officedocument.customXmlProperties+xml"/>
  <Override PartName="/ppt/theme/theme2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media/image1.png" ContentType="image/png"/>
  <Override PartName="/ppt/media/image3.png" ContentType="image/png"/>
  <Override PartName="/ppt/media/image2.jpeg" ContentType="image/jpeg"/>
  <Override PartName="/ppt/media/image4.png" ContentType="image/png"/>
  <Override PartName="/ppt/media/image5.png" ContentType="image/png"/>
  <Override PartName="/ppt/media/image6.png" ContentType="image/png"/>
  <Override PartName="/ppt/slideMasters/slideMaster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_rels/slideMaster22.xml.rels" ContentType="application/vnd.openxmlformats-package.relationships+xml"/>
  <Override PartName="/ppt/slideMasters/_rels/slideMaster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7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/>
  <p:notesSz cx="7102475" cy="9388475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dt" idx="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ftr" idx="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6"/>
          <p:cNvSpPr>
            <a:spLocks noGrp="1"/>
          </p:cNvSpPr>
          <p:nvPr>
            <p:ph type="sldNum" idx="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E99F81A-980F-4F99-ACD3-D243A48BD16C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422280" y="704880"/>
            <a:ext cx="6256440" cy="3517920"/>
          </a:xfrm>
          <a:prstGeom prst="rect">
            <a:avLst/>
          </a:prstGeom>
          <a:ln w="0">
            <a:noFill/>
          </a:ln>
        </p:spPr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10280" y="4459680"/>
            <a:ext cx="5680440" cy="4223520"/>
          </a:xfrm>
          <a:prstGeom prst="rect">
            <a:avLst/>
          </a:prstGeom>
          <a:noFill/>
          <a:ln w="0">
            <a:noFill/>
          </a:ln>
        </p:spPr>
        <p:txBody>
          <a:bodyPr lIns="94320" rIns="94320" tIns="47160" bIns="47160" anchor="t">
            <a:noAutofit/>
          </a:bodyPr>
          <a:p>
            <a:pPr indent="0" defTabSz="94212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4212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4212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4212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4212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 idx="7"/>
          </p:nvPr>
        </p:nvSpPr>
        <p:spPr>
          <a:xfrm>
            <a:off x="4023000" y="8917560"/>
            <a:ext cx="3076200" cy="468000"/>
          </a:xfrm>
          <a:prstGeom prst="rect">
            <a:avLst/>
          </a:prstGeom>
          <a:noFill/>
          <a:ln w="0">
            <a:noFill/>
          </a:ln>
        </p:spPr>
        <p:txBody>
          <a:bodyPr lIns="94320" rIns="94320" tIns="47160" bIns="4716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2299DFD-136A-4219-BB50-11112DA1A1E2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sldImg"/>
          </p:nvPr>
        </p:nvSpPr>
        <p:spPr>
          <a:xfrm>
            <a:off x="422280" y="704880"/>
            <a:ext cx="6256440" cy="351792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710280" y="4459680"/>
            <a:ext cx="5680440" cy="4223520"/>
          </a:xfrm>
          <a:prstGeom prst="rect">
            <a:avLst/>
          </a:prstGeom>
          <a:noFill/>
          <a:ln w="0">
            <a:noFill/>
          </a:ln>
        </p:spPr>
        <p:txBody>
          <a:bodyPr lIns="94320" rIns="94320" tIns="47160" bIns="4716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Speaker Notes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​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sldNum" idx="8"/>
          </p:nvPr>
        </p:nvSpPr>
        <p:spPr>
          <a:xfrm>
            <a:off x="4023000" y="8917560"/>
            <a:ext cx="3076200" cy="468000"/>
          </a:xfrm>
          <a:prstGeom prst="rect">
            <a:avLst/>
          </a:prstGeom>
          <a:noFill/>
          <a:ln w="0">
            <a:noFill/>
          </a:ln>
        </p:spPr>
        <p:txBody>
          <a:bodyPr lIns="94320" rIns="94320" tIns="47160" bIns="4716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6EE8DB7-FC5C-4678-ACC0-C42D2A55D058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4080" cy="3427560"/>
          </a:xfrm>
          <a:prstGeom prst="rect">
            <a:avLst/>
          </a:prstGeom>
          <a:ln w="0">
            <a:noFill/>
          </a:ln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960" cy="4113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0360" cy="45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1DCF7B9-D7A2-4102-8BC5-E30B34D4514D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4080" cy="3427560"/>
          </a:xfrm>
          <a:prstGeom prst="rect">
            <a:avLst/>
          </a:prstGeom>
          <a:ln w="0">
            <a:noFill/>
          </a:ln>
        </p:spPr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960" cy="4113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Minimum length of a password is 8 characters if 2FA is required.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Maximum length: Minimum of 64 characters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Use of upper , lower, numbers, and symbols leads to “predictable” password changes.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Password hints and security questions lead to account compromises. Easy-to guess answers and answers in the public domain (like mother’s maiden name) weaken security.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0360" cy="45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5EE5330-DCF4-4900-BF49-49345C5F8C4F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4080" cy="3427560"/>
          </a:xfrm>
          <a:prstGeom prst="rect">
            <a:avLst/>
          </a:prstGeom>
          <a:ln w="0">
            <a:noFill/>
          </a:ln>
        </p:spPr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714280" cy="4113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The bad guys are checking for dictionary words and breached passwords. The service provider should do this pre-emptively.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ASCII characters include spaces and emojis.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Academic research from a decade ago clearly showed that forcing regular password changes leads to easily-guessed variations of the old password, which gets weaker with each change. NIST is finally recommending changing a password only if it is compromised.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Doing 2FA via SMS text message is subject to SIM-swapping and man-in-the-middle attack. Passkeys and authenticator apps are not.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0360" cy="45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8DF84D9-4BE4-4F61-BF76-E635DF62BF8D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4080" cy="3427560"/>
          </a:xfrm>
          <a:prstGeom prst="rect">
            <a:avLst/>
          </a:prstGeom>
          <a:ln w="0">
            <a:noFill/>
          </a:ln>
        </p:spPr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960" cy="4113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0360" cy="45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BA3CCC0-F984-4266-95FF-F04829CC76F5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4080" cy="3427560"/>
          </a:xfrm>
          <a:prstGeom prst="rect">
            <a:avLst/>
          </a:prstGeom>
          <a:ln w="0">
            <a:noFill/>
          </a:ln>
        </p:spPr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960" cy="4113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0360" cy="45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1172AD-B2F2-464B-9CDC-AB144C6F556B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 Left, Title&amp;Text Right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403240" y="274680"/>
            <a:ext cx="3282120" cy="109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403960" y="1538280"/>
            <a:ext cx="3203280" cy="3067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buClr>
                <a:srgbClr val="141313"/>
              </a:buClr>
              <a:buFont typeface="Arial"/>
              <a:buChar char="•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20 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201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18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433520" indent="-230040" defTabSz="457200">
              <a:lnSpc>
                <a:spcPct val="100000"/>
              </a:lnSpc>
              <a:spcBef>
                <a:spcPts val="201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18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BBD1E1B0-26C2-4FA9-B136-3BD8652C1577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273960"/>
            <a:ext cx="4799880" cy="4331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</a:rPr>
              <a:t>Click on Icon to add element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ck State Logo + Pg #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D27321D5-413C-479F-B4B1-4EBE14FB5298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body"/>
          </p:nvPr>
        </p:nvSpPr>
        <p:spPr>
          <a:xfrm>
            <a:off x="474840" y="4175280"/>
            <a:ext cx="137952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Insert AARP State Logo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ullet Text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" name="Picture 7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3940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A70A838E-81FC-4F7A-ACD6-0BB6C15F5A81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" name="Picture 8" descr="A picture containing drawing&#10;&#10;Description automatically generated"/>
          <p:cNvPicPr/>
          <p:nvPr/>
        </p:nvPicPr>
        <p:blipFill>
          <a:blip r:embed="rId3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992160"/>
            <a:ext cx="6516720" cy="339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spcBef>
                <a:spcPts val="479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4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571680" indent="-282600" defTabSz="457200">
              <a:lnSpc>
                <a:spcPct val="100000"/>
              </a:lnSpc>
              <a:spcBef>
                <a:spcPts val="479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4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86040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0904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8160" cy="855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Master title style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8160" cy="339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Master text styles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ftr" idx="2"/>
          </p:nvPr>
        </p:nvSpPr>
        <p:spPr>
          <a:xfrm>
            <a:off x="2133720" y="4763880"/>
            <a:ext cx="5891400" cy="27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sldNum" idx="3"/>
          </p:nvPr>
        </p:nvSpPr>
        <p:spPr>
          <a:xfrm>
            <a:off x="8153280" y="4767120"/>
            <a:ext cx="532080" cy="27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65EF2D2-165B-42DF-AC6C-8B3A3532B79F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9B6EAA63-2754-40E1-9CBF-D9E789C35AEA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body"/>
          </p:nvPr>
        </p:nvSpPr>
        <p:spPr>
          <a:xfrm>
            <a:off x="457200" y="274680"/>
            <a:ext cx="4777560" cy="4331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lumMod val="50000"/>
                    <a:lumOff val="50000"/>
                  </a:schemeClr>
                </a:solidFill>
                <a:effectLst/>
                <a:uFillTx/>
                <a:latin typeface="Arial"/>
              </a:rPr>
              <a:t>Click on Icon to add photo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403960" y="1538280"/>
            <a:ext cx="3188520" cy="3067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20 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Rectangle 1"/>
          <p:cNvSpPr/>
          <p:nvPr/>
        </p:nvSpPr>
        <p:spPr>
          <a:xfrm>
            <a:off x="5403960" y="647640"/>
            <a:ext cx="3281400" cy="52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8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Agenda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clus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C4AB41AF-7097-4406-AA17-E245F8D6D89A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body"/>
          </p:nvPr>
        </p:nvSpPr>
        <p:spPr>
          <a:xfrm>
            <a:off x="457200" y="274680"/>
            <a:ext cx="4777560" cy="4331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>
                    <a:lumMod val="50000"/>
                    <a:lumOff val="50000"/>
                  </a:schemeClr>
                </a:solidFill>
                <a:effectLst/>
                <a:uFillTx/>
                <a:latin typeface="Arial"/>
              </a:rPr>
              <a:t>Click on Icon to add photo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441040" y="1538280"/>
            <a:ext cx="3244320" cy="3067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20 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Rectangle 1"/>
          <p:cNvSpPr/>
          <p:nvPr/>
        </p:nvSpPr>
        <p:spPr>
          <a:xfrm>
            <a:off x="5403960" y="647640"/>
            <a:ext cx="3281400" cy="52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8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Conclusion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ullet Text – Red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6AD99B15-35BF-4230-856A-D14B9FCABC6E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8" name="Picture 7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3940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992160"/>
            <a:ext cx="6516720" cy="339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b="0" lang="en-US" sz="24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Click to add bullet text 24 pt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519120" indent="-289080" defTabSz="4572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en-US" sz="24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Second level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749160" indent="-230040" defTabSz="4572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b="0" lang="en-US" sz="20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Third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031760" indent="-282600" defTabSz="4572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b="0" lang="en-US" sz="20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Fourth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 – AARP Logo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45600" y="1310400"/>
            <a:ext cx="8013240" cy="166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54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Insert Title Text</a:t>
            </a:r>
            <a:br>
              <a:rPr sz="5400"/>
            </a:br>
            <a:r>
              <a:rPr b="1" lang="en-US" sz="54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Here 54 pt Bold</a:t>
            </a:r>
            <a:endParaRPr b="0" lang="en-US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45600" y="3185640"/>
            <a:ext cx="7081200" cy="853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182880" bIns="0" anchor="t">
            <a:normAutofit/>
          </a:bodyPr>
          <a:p>
            <a:pPr indent="0" defTabSz="457200">
              <a:lnSpc>
                <a:spcPct val="8000"/>
              </a:lnSpc>
              <a:spcBef>
                <a:spcPts val="720"/>
              </a:spcBef>
              <a:buNone/>
              <a:tabLst>
                <a:tab algn="l" pos="0"/>
              </a:tabLst>
            </a:pPr>
            <a:r>
              <a:rPr b="0" lang="en-US" sz="36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Insert Subtitle Here 36 pt regular</a:t>
            </a:r>
            <a:endParaRPr b="0" lang="en-US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2" name="Picture 5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345600" y="348840"/>
            <a:ext cx="1321560" cy="2703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ullet Text – Pink">
    <p:bg>
      <p:bgPr>
        <a:solidFill>
          <a:schemeClr val="accen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D515EA4E-0D8F-4217-9227-20F69080FABF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992160"/>
            <a:ext cx="6516720" cy="339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spcBef>
                <a:spcPts val="479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4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571680" indent="-282600" defTabSz="457200">
              <a:lnSpc>
                <a:spcPct val="100000"/>
              </a:lnSpc>
              <a:spcBef>
                <a:spcPts val="479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4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86040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0904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–"/>
            </a:pPr>
            <a:r>
              <a:rPr b="0" lang="en-US" sz="20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ullet Text – Salmon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4B54D9F7-45BE-43DC-BCC6-3AEB31C1AA79}" type="slidenum">
              <a:rPr b="0" lang="en-US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9" name="Picture 5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3940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981000"/>
            <a:ext cx="6516720" cy="339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•"/>
            </a:pPr>
            <a:r>
              <a:rPr b="0" lang="en-US" sz="24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Click to add bullet text 24 pt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519120" indent="-289080" defTabSz="45720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Arial"/>
              <a:buChar char="–"/>
            </a:pPr>
            <a:r>
              <a:rPr b="0" lang="en-US" sz="24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Second level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749160" indent="-230040" defTabSz="4572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•"/>
            </a:pPr>
            <a:r>
              <a:rPr b="0" lang="en-US" sz="20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Third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031760" indent="-282600" defTabSz="45720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</a:pPr>
            <a:r>
              <a:rPr b="0" lang="en-US" sz="2000" spc="-11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Fourth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hoto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2C403CB9-E63E-4E77-8F5D-B24E88F3DB02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3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34880" y="985680"/>
            <a:ext cx="6516720" cy="353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</a:rPr>
              <a:t>Click on Icon to add element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Page Photo Logo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body"/>
          </p:nvPr>
        </p:nvSpPr>
        <p:spPr>
          <a:xfrm>
            <a:off x="240840" y="268920"/>
            <a:ext cx="8659800" cy="324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</a:rPr>
              <a:t>Click on Icon to add photo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01AAF97E-8384-4976-8F14-0DE2252BF6F4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title"/>
          </p:nvPr>
        </p:nvSpPr>
        <p:spPr>
          <a:xfrm>
            <a:off x="2654280" y="3600360"/>
            <a:ext cx="6285240" cy="423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600" spc="-4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Section Page Title 36 pt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654280" y="4025520"/>
            <a:ext cx="6285240" cy="60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en-US" sz="2400" spc="-1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Add Section Page Subtitle 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 Column Photos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body"/>
          </p:nvPr>
        </p:nvSpPr>
        <p:spPr>
          <a:xfrm>
            <a:off x="457200" y="1151280"/>
            <a:ext cx="403884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2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Subtitle 20-24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645080" y="1151280"/>
            <a:ext cx="404028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2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Subtitle 20-24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" name="Picture 8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57200" y="393840"/>
            <a:ext cx="822672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B016C4CA-E02F-4661-BA9D-DFA5AC5C1E2C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1676160"/>
            <a:ext cx="4038840" cy="288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</a:rPr>
              <a:t>Click on Icon to add element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4645080" y="1676160"/>
            <a:ext cx="4038840" cy="288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lt1">
                    <a:lumMod val="75000"/>
                  </a:schemeClr>
                </a:solidFill>
                <a:effectLst/>
                <a:uFillTx/>
                <a:latin typeface="Arial"/>
              </a:rPr>
              <a:t>Click on Icon to add element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 Column Text –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body"/>
          </p:nvPr>
        </p:nvSpPr>
        <p:spPr>
          <a:xfrm>
            <a:off x="457200" y="1151280"/>
            <a:ext cx="403884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2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Subtitle 20-24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645080" y="1151280"/>
            <a:ext cx="404028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pc="-2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Subtitle 20-24 pt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" name="Picture 8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42800" y="1675440"/>
            <a:ext cx="4038840" cy="2924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20 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45080" y="1675440"/>
            <a:ext cx="4038840" cy="2924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add bullet text 20 pt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457200" y="393840"/>
            <a:ext cx="8226720" cy="478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Add Title 28 pt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BD7DE757-F89C-4B31-A58E-3C57EE227991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Photo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hank You – State Logo White Background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/>
        </p:nvSpPr>
        <p:spPr>
          <a:xfrm>
            <a:off x="345600" y="2055600"/>
            <a:ext cx="365868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5400" spc="-99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Thank You</a:t>
            </a:r>
            <a:endParaRPr b="0" lang="en-US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Rectangle 3"/>
          <p:cNvSpPr/>
          <p:nvPr/>
        </p:nvSpPr>
        <p:spPr>
          <a:xfrm>
            <a:off x="457200" y="2868840"/>
            <a:ext cx="30942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3600" spc="-20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for Joining Us!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body"/>
          </p:nvPr>
        </p:nvSpPr>
        <p:spPr>
          <a:xfrm>
            <a:off x="482760" y="635400"/>
            <a:ext cx="137952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Insert AARP State Logo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urve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2" descr="A person wearing glasses and smiling at the camera&#10;&#10;Description automatically generated"/>
          <p:cNvPicPr/>
          <p:nvPr/>
        </p:nvPicPr>
        <p:blipFill>
          <a:blip r:embed="rId2"/>
          <a:stretch/>
        </p:blipFill>
        <p:spPr>
          <a:xfrm>
            <a:off x="279360" y="459720"/>
            <a:ext cx="8659800" cy="30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Title 1"/>
          <p:cNvSpPr/>
          <p:nvPr/>
        </p:nvSpPr>
        <p:spPr>
          <a:xfrm>
            <a:off x="2654280" y="1510920"/>
            <a:ext cx="4597200" cy="14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defTabSz="457200">
              <a:lnSpc>
                <a:spcPct val="100000"/>
              </a:lnSpc>
            </a:pPr>
            <a:r>
              <a:rPr b="1" lang="en-US" sz="45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Survey</a:t>
            </a:r>
            <a:endParaRPr b="0" lang="en-US" sz="4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" name="Picture 11" descr="A picture containing drawing&#10;&#10;Description automatically generated"/>
          <p:cNvPicPr/>
          <p:nvPr/>
        </p:nvPicPr>
        <p:blipFill>
          <a:blip r:embed="rId3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</a:tabLst>
            </a:pPr>
            <a:fld id="{0BD7D80E-9EF4-4FD5-9D4C-DAD0353ABA6A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itle 1"/>
          <p:cNvSpPr/>
          <p:nvPr/>
        </p:nvSpPr>
        <p:spPr>
          <a:xfrm>
            <a:off x="2654280" y="3682080"/>
            <a:ext cx="6285240" cy="42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defTabSz="457200">
              <a:lnSpc>
                <a:spcPct val="100000"/>
              </a:lnSpc>
            </a:pPr>
            <a:r>
              <a:rPr b="1" lang="en-US" sz="20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We Welcome Your Feedback on Our Session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Rectangle 2"/>
          <p:cNvSpPr/>
          <p:nvPr/>
        </p:nvSpPr>
        <p:spPr>
          <a:xfrm>
            <a:off x="2654280" y="4077720"/>
            <a:ext cx="3081600" cy="36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Please complete the survey!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hank You – AARP Logo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345600" y="56448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Rectangle 1"/>
          <p:cNvSpPr/>
          <p:nvPr/>
        </p:nvSpPr>
        <p:spPr>
          <a:xfrm>
            <a:off x="345600" y="2055600"/>
            <a:ext cx="365868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5400" spc="-99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Thank You</a:t>
            </a:r>
            <a:endParaRPr b="0" lang="en-US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Rectangle 3"/>
          <p:cNvSpPr/>
          <p:nvPr/>
        </p:nvSpPr>
        <p:spPr>
          <a:xfrm>
            <a:off x="449640" y="2868840"/>
            <a:ext cx="30942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3600" spc="-2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for Joining Us!</a:t>
            </a:r>
            <a:endParaRPr b="0" lang="en-US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1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hank You – State Logo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/>
          <p:cNvSpPr/>
          <p:nvPr/>
        </p:nvSpPr>
        <p:spPr>
          <a:xfrm>
            <a:off x="345600" y="2055600"/>
            <a:ext cx="3658680" cy="92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5400" spc="-99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Thank You</a:t>
            </a:r>
            <a:endParaRPr b="0" lang="en-US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Rectangle 3"/>
          <p:cNvSpPr/>
          <p:nvPr/>
        </p:nvSpPr>
        <p:spPr>
          <a:xfrm>
            <a:off x="457200" y="2868840"/>
            <a:ext cx="309420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3600" spc="-2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for Joining Us!</a:t>
            </a:r>
            <a:endParaRPr b="0" lang="en-US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1"/>
          <p:cNvSpPr>
            <a:spLocks noGrp="1"/>
          </p:cNvSpPr>
          <p:nvPr>
            <p:ph type="body"/>
          </p:nvPr>
        </p:nvSpPr>
        <p:spPr>
          <a:xfrm>
            <a:off x="482760" y="635400"/>
            <a:ext cx="137952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Insert AARP State Logo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Keep in Touch – State Log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7"/>
          <p:cNvSpPr/>
          <p:nvPr/>
        </p:nvSpPr>
        <p:spPr>
          <a:xfrm>
            <a:off x="457200" y="1698840"/>
            <a:ext cx="984600" cy="113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25000" lnSpcReduction="19999"/>
          </a:bodyPr>
          <a:p>
            <a:pPr defTabSz="685800">
              <a:lnSpc>
                <a:spcPts val="2441"/>
              </a:lnSpc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	</a:t>
            </a: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Email: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685800">
              <a:lnSpc>
                <a:spcPts val="2441"/>
              </a:lnSpc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	</a:t>
            </a: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Phone: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685800">
              <a:lnSpc>
                <a:spcPts val="2441"/>
              </a:lnSpc>
              <a:tabLst>
                <a:tab algn="l" pos="0"/>
              </a:tabLst>
            </a:pPr>
            <a:r>
              <a:rPr b="0" lang="en-US" sz="2000" spc="-51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	</a:t>
            </a:r>
            <a:r>
              <a:rPr b="0" lang="en-US" sz="2000" spc="-51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Web: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body"/>
          </p:nvPr>
        </p:nvSpPr>
        <p:spPr>
          <a:xfrm>
            <a:off x="1362600" y="3347280"/>
            <a:ext cx="4003920" cy="35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https://twitter.com/aarpxx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358280" y="2875680"/>
            <a:ext cx="4003920" cy="35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www.facebook.com/aarpxx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1394640" y="1731960"/>
            <a:ext cx="4003920" cy="35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name@aarpxx.org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388160" y="2036520"/>
            <a:ext cx="4003920" cy="353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r>
              <a:rPr b="0" lang="en-US" sz="2000" spc="-20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xxx.xxx.xxxx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1382040" y="2352960"/>
            <a:ext cx="4003920" cy="27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685080">
              <a:lnSpc>
                <a:spcPct val="90000"/>
              </a:lnSpc>
              <a:spcBef>
                <a:spcPts val="748"/>
              </a:spcBef>
              <a:buNone/>
              <a:tabLst>
                <a:tab algn="l" pos="0"/>
              </a:tabLst>
            </a:pPr>
            <a:r>
              <a:rPr b="0" lang="en-US" sz="2000" spc="-51" strike="noStrike" u="none">
                <a:solidFill>
                  <a:srgbClr val="000000"/>
                </a:solidFill>
                <a:effectLst/>
                <a:uFillTx/>
                <a:latin typeface="Arial"/>
                <a:ea typeface="Roboto Light"/>
              </a:rPr>
              <a:t>aarp.org/xx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Rectangle 1"/>
          <p:cNvSpPr/>
          <p:nvPr/>
        </p:nvSpPr>
        <p:spPr>
          <a:xfrm>
            <a:off x="456120" y="527400"/>
            <a:ext cx="6458760" cy="52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800" spc="-31" strike="noStrike" u="none">
                <a:solidFill>
                  <a:schemeClr val="dk2"/>
                </a:solidFill>
                <a:effectLst/>
                <a:uFillTx/>
                <a:latin typeface="Arial"/>
              </a:rPr>
              <a:t>Keep in Touch with Us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84920" y="4226400"/>
            <a:ext cx="137952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Insert AARP State Logo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" name="Picture 14" descr="A drawing of a cartoon character&#10;&#10;Description automatically generated"/>
          <p:cNvPicPr/>
          <p:nvPr/>
        </p:nvPicPr>
        <p:blipFill>
          <a:blip r:embed="rId2"/>
          <a:stretch/>
        </p:blipFill>
        <p:spPr>
          <a:xfrm>
            <a:off x="938520" y="3308400"/>
            <a:ext cx="354600" cy="354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Picture 15" descr="A drawing of a person&#10;&#10;Description automatically generated"/>
          <p:cNvPicPr/>
          <p:nvPr/>
        </p:nvPicPr>
        <p:blipFill>
          <a:blip r:embed="rId3"/>
          <a:stretch/>
        </p:blipFill>
        <p:spPr>
          <a:xfrm>
            <a:off x="938520" y="2877840"/>
            <a:ext cx="354600" cy="3499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Logo No Pg #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9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 – State Logo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5600" y="1310400"/>
            <a:ext cx="7913520" cy="166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54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Insert Title Text</a:t>
            </a:r>
            <a:br>
              <a:rPr sz="5400"/>
            </a:br>
            <a:r>
              <a:rPr b="1" lang="en-US" sz="54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Here 54 pt Bold</a:t>
            </a:r>
            <a:endParaRPr b="0" lang="en-US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5600" y="3185640"/>
            <a:ext cx="7081200" cy="853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182880" bIns="0" anchor="t">
            <a:normAutofit/>
          </a:bodyPr>
          <a:p>
            <a:pPr indent="0" defTabSz="457200">
              <a:lnSpc>
                <a:spcPct val="8000"/>
              </a:lnSpc>
              <a:spcBef>
                <a:spcPts val="720"/>
              </a:spcBef>
              <a:buNone/>
              <a:tabLst>
                <a:tab algn="l" pos="0"/>
              </a:tabLst>
            </a:pPr>
            <a:r>
              <a:rPr b="0" lang="en-US" sz="36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Insert Subtitle Here 36 pt regular</a:t>
            </a:r>
            <a:endParaRPr b="0" lang="en-US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82760" y="293760"/>
            <a:ext cx="1379520" cy="70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Insert AARP State Logo</a:t>
            </a:r>
            <a:endParaRPr b="0" lang="en-US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Number Placeholder 7"/>
          <p:cNvSpPr/>
          <p:nvPr/>
        </p:nvSpPr>
        <p:spPr>
          <a:xfrm>
            <a:off x="6705720" y="4740120"/>
            <a:ext cx="2132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A6D32108-F067-46A0-A15F-E5D8F53F5E84}" type="slidenum">
              <a:rPr b="0" lang="en-US" sz="900" strike="noStrike" u="none">
                <a:solidFill>
                  <a:srgbClr val="ec1300"/>
                </a:solidFill>
                <a:effectLst/>
                <a:uFillTx/>
                <a:latin typeface="Arial"/>
                <a:ea typeface="DejaVu Sans"/>
              </a:rPr>
              <a:t>&lt;number&gt;</a:t>
            </a:fld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0" name="Picture 6" descr="A picture contain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457200" y="474012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</a:t>
            </a: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format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pages.nist.gov/800-63-4/sp800-63b.html#passwordver" TargetMode="External"/><Relationship Id="rId2" Type="http://schemas.openxmlformats.org/officeDocument/2006/relationships/slideLayout" Target="../slideLayouts/slideLayout22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07640" y="315360"/>
            <a:ext cx="4570920" cy="745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Fraud Watch Network</a:t>
            </a:r>
            <a:endParaRPr b="0" lang="en-US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0" name="Picture 3" descr="A picture containing drawing&#10;&#10;Description automatically generated"/>
          <p:cNvPicPr/>
          <p:nvPr/>
        </p:nvPicPr>
        <p:blipFill>
          <a:blip r:embed="rId1"/>
          <a:stretch/>
        </p:blipFill>
        <p:spPr>
          <a:xfrm>
            <a:off x="345600" y="696600"/>
            <a:ext cx="1321560" cy="27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Title 2"/>
          <p:cNvSpPr/>
          <p:nvPr/>
        </p:nvSpPr>
        <p:spPr>
          <a:xfrm>
            <a:off x="1371600" y="1600560"/>
            <a:ext cx="6628680" cy="22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defTabSz="457200">
              <a:lnSpc>
                <a:spcPct val="90000"/>
              </a:lnSpc>
            </a:pPr>
            <a:r>
              <a:rPr b="1" lang="en-US" sz="32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National Institute of Standards and Technology (NIST)</a:t>
            </a:r>
            <a:endParaRPr b="0" lang="en-US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90000"/>
              </a:lnSpc>
            </a:pPr>
            <a:r>
              <a:rPr b="1" lang="en-US" sz="32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 </a:t>
            </a:r>
            <a:br>
              <a:rPr sz="3200"/>
            </a:br>
            <a:r>
              <a:rPr b="1" lang="en-US" sz="32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2025 Password Guidance</a:t>
            </a:r>
            <a:br>
              <a:rPr sz="3200"/>
            </a:br>
            <a:endParaRPr b="0" lang="en-US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Title 3"/>
          <p:cNvSpPr/>
          <p:nvPr/>
        </p:nvSpPr>
        <p:spPr>
          <a:xfrm>
            <a:off x="6172200" y="4114800"/>
            <a:ext cx="2742120" cy="7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 anchorCtr="1">
            <a:noAutofit/>
          </a:bodyPr>
          <a:p>
            <a:pPr algn="r" defTabSz="457200">
              <a:lnSpc>
                <a:spcPct val="90000"/>
              </a:lnSpc>
            </a:pPr>
            <a:r>
              <a:rPr b="1" lang="en-US" sz="16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Alan Baker</a:t>
            </a:r>
            <a:br>
              <a:rPr sz="1600"/>
            </a:br>
            <a:r>
              <a:rPr b="1" lang="en-US" sz="1600" strike="noStrike" u="none">
                <a:solidFill>
                  <a:schemeClr val="accent6"/>
                </a:solidFill>
                <a:effectLst/>
                <a:uFillTx/>
                <a:latin typeface="Arial"/>
              </a:rPr>
              <a:t>11/1/2025</a:t>
            </a:r>
            <a:endParaRPr b="0" lang="en-US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>
            <a:lumMod val="65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/>
          </p:nvPr>
        </p:nvSpPr>
        <p:spPr>
          <a:xfrm>
            <a:off x="4572000" y="1538280"/>
            <a:ext cx="4342320" cy="3067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What the heck is NIST 800-63B-4?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Changes for service providers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0040" indent="-230040" defTabSz="457200">
              <a:lnSpc>
                <a:spcPct val="100000"/>
              </a:lnSpc>
              <a:spcBef>
                <a:spcPts val="400"/>
              </a:spcBef>
              <a:buClr>
                <a:srgbClr val="141313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Changes for consumers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004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004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What is it?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34880" y="985680"/>
            <a:ext cx="8479800" cy="353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NIST Digital Identity Guidelines: Authentication and 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Authenticator Management 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NIST Special Publication SP 800-63B-4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ee"/>
                </a:solidFill>
                <a:effectLst/>
                <a:uFillTx/>
                <a:latin typeface="Arial"/>
                <a:ea typeface="Microsoft YaHei"/>
                <a:hlinkClick r:id="rId1"/>
              </a:rPr>
              <a:t>https://pages.nist.gov/800-63-4/sp800-63b.html</a:t>
            </a:r>
            <a:r>
              <a:rPr b="0" lang="en-US" sz="2000" strike="noStrike" u="none">
                <a:solidFill>
                  <a:srgbClr val="0000ee"/>
                </a:solidFill>
                <a:effectLst/>
                <a:uFillTx/>
                <a:latin typeface="Arial"/>
                <a:ea typeface="Microsoft YaHei"/>
              </a:rPr>
              <a:t> 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or</a:t>
            </a:r>
            <a:r>
              <a:rPr b="0" lang="en-US" sz="2000" strike="noStrike" u="none">
                <a:solidFill>
                  <a:srgbClr val="0000ee"/>
                </a:solidFill>
                <a:effectLst/>
                <a:uFillTx/>
                <a:latin typeface="Arial"/>
                <a:ea typeface="Microsoft YaHei"/>
              </a:rPr>
              <a:t> </a:t>
            </a:r>
            <a:r>
              <a:rPr b="0" lang="en-US" sz="2000" strike="noStrike" u="none">
                <a:solidFill>
                  <a:srgbClr val="0000ee"/>
                </a:solidFill>
                <a:effectLst/>
                <a:uFillTx/>
                <a:latin typeface="Arial"/>
                <a:ea typeface="Microsoft YaHei"/>
              </a:rPr>
              <a:t>https://grc.sc/1048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Applies to all federal websites and their users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82288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  <a:ea typeface="Microsoft YaHei"/>
              </a:rPr>
              <a:t>Password Policy Changes for Service Providers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915120" y="1266120"/>
            <a:ext cx="7771680" cy="353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SHALL require at least 15 characters if 2FA is </a:t>
            </a:r>
            <a:r>
              <a:rPr b="0" i="1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not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mandatory. At least 8 characters if 2FA </a:t>
            </a:r>
            <a:r>
              <a:rPr b="0" i="1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is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mandatory. Allow up to 64 characters.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SHALL NOT require upper, lower, numbers, or symbols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SHALL NOT permit password hints or security questions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SHALL check new passwords against dictionary words and known compromised credentials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82288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  <a:ea typeface="Microsoft YaHei"/>
              </a:rPr>
              <a:t>Password Policy Changes for Service Providers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892800" y="1143000"/>
            <a:ext cx="7565400" cy="353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SHOULD accept all printable ASCII and Unicode characters including spaces and emojis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SHALL NOT force password changes periodically                  (e.g. every 6 months)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SHALL force a password change if there is evidence that the password has been compromised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Phishing resistance: Enable passkeys and authenticator apps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7543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Password Policy Changes for Consumers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905040" y="1266120"/>
            <a:ext cx="5267160" cy="353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Focus on length: Use passphrases like        correcthorsebatterystaple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NEVER reuse a password.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Bef>
                <a:spcPts val="1225"/>
              </a:spcBef>
              <a:spcAft>
                <a:spcPts val="100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2FA: Use passkeys or an authenticator app rather than SMS or email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6517080" cy="506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31" strike="noStrike" u="none">
                <a:solidFill>
                  <a:srgbClr val="ec1300"/>
                </a:solidFill>
                <a:effectLst/>
                <a:uFillTx/>
                <a:latin typeface="Arial"/>
              </a:rPr>
              <a:t>Summary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1120680" y="1371600"/>
            <a:ext cx="6422400" cy="2442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Policies apply to all federal websites and users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Embraces modern security research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Clearer and more secure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Now let’s spread the word to our communities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1_Custom Design">
  <a:themeElements>
    <a:clrScheme name="AARP New DIY Template ">
      <a:dk1>
        <a:srgbClr val="141313"/>
      </a:dk1>
      <a:lt1>
        <a:srgbClr val="ffffff"/>
      </a:lt1>
      <a:dk2>
        <a:srgbClr val="ec1300"/>
      </a:dk2>
      <a:lt2>
        <a:srgbClr val="f2f2f2"/>
      </a:lt2>
      <a:accent1>
        <a:srgbClr val="6c6860"/>
      </a:accent1>
      <a:accent2>
        <a:srgbClr val="ffc5c0"/>
      </a:accent2>
      <a:accent3>
        <a:srgbClr val="f75d59"/>
      </a:accent3>
      <a:accent4>
        <a:srgbClr val="dadada"/>
      </a:accent4>
      <a:accent5>
        <a:srgbClr val="f2f2f2"/>
      </a:accent5>
      <a:accent6>
        <a:srgbClr val="ffffff"/>
      </a:accent6>
      <a:hlink>
        <a:srgbClr val="3c3c3b"/>
      </a:hlink>
      <a:folHlink>
        <a:srgbClr val="000000"/>
      </a:folHlink>
    </a:clrScheme>
    <a:fontScheme name="Office Classic 2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9c039e-a3a9-45f8-bcc4-a29999e33205" xsi:nil="true"/>
    <lcf76f155ced4ddcb4097134ff3c332f xmlns="e861fa4c-d05f-4567-ab18-a6f746d3959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64D9C84937324C8517720A1B053490" ma:contentTypeVersion="16" ma:contentTypeDescription="Create a new document." ma:contentTypeScope="" ma:versionID="606d68bea38b0453d2d5a841c4e62c32">
  <xsd:schema xmlns:xsd="http://www.w3.org/2001/XMLSchema" xmlns:xs="http://www.w3.org/2001/XMLSchema" xmlns:p="http://schemas.microsoft.com/office/2006/metadata/properties" xmlns:ns2="e861fa4c-d05f-4567-ab18-a6f746d39599" xmlns:ns3="3ff4cec4-0fbb-4c20-b802-d9fbdca2a8bd" xmlns:ns4="989c039e-a3a9-45f8-bcc4-a29999e33205" targetNamespace="http://schemas.microsoft.com/office/2006/metadata/properties" ma:root="true" ma:fieldsID="54ba604685e5ffe7a4ebe12066d3d776" ns2:_="" ns3:_="" ns4:_="">
    <xsd:import namespace="e861fa4c-d05f-4567-ab18-a6f746d39599"/>
    <xsd:import namespace="3ff4cec4-0fbb-4c20-b802-d9fbdca2a8bd"/>
    <xsd:import namespace="989c039e-a3a9-45f8-bcc4-a29999e332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1fa4c-d05f-4567-ab18-a6f746d39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589834-47ee-4388-b25f-85d4b1afa3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4cec4-0fbb-4c20-b802-d9fbdca2a8b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c039e-a3a9-45f8-bcc4-a29999e3320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9216dbf-c816-4438-aedd-642d47569129}" ma:internalName="TaxCatchAll" ma:showField="CatchAllData" ma:web="214f49e9-e99e-4e10-a129-0d7522155d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30D1A8-3FC4-48DC-B546-4E167189ABE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7b77b0b-c728-440d-81ba-1af9b437e3a9"/>
    <ds:schemaRef ds:uri="http://www.w3.org/XML/1998/namespace"/>
    <ds:schemaRef ds:uri="http://purl.org/dc/dcmitype/"/>
    <ds:schemaRef ds:uri="989c039e-a3a9-45f8-bcc4-a29999e33205"/>
    <ds:schemaRef ds:uri="e861fa4c-d05f-4567-ab18-a6f746d39599"/>
  </ds:schemaRefs>
</ds:datastoreItem>
</file>

<file path=customXml/itemProps2.xml><?xml version="1.0" encoding="utf-8"?>
<ds:datastoreItem xmlns:ds="http://schemas.openxmlformats.org/officeDocument/2006/customXml" ds:itemID="{9758C87F-28B7-4656-A8F2-4C4D03003B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618204-26DB-4591-9169-8B58B34769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61fa4c-d05f-4567-ab18-a6f746d39599"/>
    <ds:schemaRef ds:uri="3ff4cec4-0fbb-4c20-b802-d9fbdca2a8bd"/>
    <ds:schemaRef ds:uri="989c039e-a3a9-45f8-bcc4-a29999e332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3754</TotalTime>
  <Application>LibreOffice/25.8.2.2$Windows_X86_64 LibreOffice_project/d401f2107ccab8f924a8e2df40f573aab7605b6f</Application>
  <AppVersion>15.0000</AppVersion>
  <Words>66</Words>
  <Paragraphs>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2020-10-20T14:08:26Z</dcterms:created>
  <dc:creator>Dyan Trent</dc:creator>
  <dc:description/>
  <dc:language>en-US</dc:language>
  <cp:lastModifiedBy/>
  <cp:lastPrinted>2021-07-14T16:18:49Z</cp:lastPrinted>
  <dcterms:modified xsi:type="dcterms:W3CDTF">2025-10-30T12:45:58Z</dcterms:modified>
  <cp:revision>1355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0x010100E664D9C84937324C8517720A1B053490</vt:lpwstr>
  </property>
  <property fmtid="{D5CDD505-2E9C-101B-9397-08002B2CF9AE}" pid="3" name="Notes">
    <vt:i4>3</vt:i4>
  </property>
  <property fmtid="{D5CDD505-2E9C-101B-9397-08002B2CF9AE}" pid="4" name="PresentationFormat">
    <vt:lpwstr>On-screen Show (16:9)</vt:lpwstr>
  </property>
  <property fmtid="{D5CDD505-2E9C-101B-9397-08002B2CF9AE}" pid="5" name="Slides">
    <vt:i4>3</vt:i4>
  </property>
</Properties>
</file>